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1"/>
  </p:notesMasterIdLst>
  <p:sldIdLst>
    <p:sldId id="264" r:id="rId2"/>
    <p:sldId id="265" r:id="rId3"/>
    <p:sldId id="267" r:id="rId4"/>
    <p:sldId id="266" r:id="rId5"/>
    <p:sldId id="258" r:id="rId6"/>
    <p:sldId id="259" r:id="rId7"/>
    <p:sldId id="263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胤宏" initials="林胤宏" lastIdx="1" clrIdx="0">
    <p:extLst>
      <p:ext uri="{19B8F6BF-5375-455C-9EA6-DF929625EA0E}">
        <p15:presenceInfo xmlns:p15="http://schemas.microsoft.com/office/powerpoint/2012/main" userId="林胤宏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414DF-48ED-4B2D-AB51-021DEC46E5F0}" v="1" dt="2023-06-01T18:04:37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3276" autoAdjust="0"/>
  </p:normalViewPr>
  <p:slideViewPr>
    <p:cSldViewPr snapToGrid="0">
      <p:cViewPr varScale="1">
        <p:scale>
          <a:sx n="77" d="100"/>
          <a:sy n="77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胤宏" userId="0db0e926-2149-4ab2-a5ba-0202de5ca3e7" providerId="ADAL" clId="{8CB414DF-48ED-4B2D-AB51-021DEC46E5F0}"/>
    <pc:docChg chg="undo custSel modSld">
      <pc:chgData name="林胤宏" userId="0db0e926-2149-4ab2-a5ba-0202de5ca3e7" providerId="ADAL" clId="{8CB414DF-48ED-4B2D-AB51-021DEC46E5F0}" dt="2023-06-01T19:04:26.652" v="247" actId="20577"/>
      <pc:docMkLst>
        <pc:docMk/>
      </pc:docMkLst>
      <pc:sldChg chg="modNotesTx">
        <pc:chgData name="林胤宏" userId="0db0e926-2149-4ab2-a5ba-0202de5ca3e7" providerId="ADAL" clId="{8CB414DF-48ED-4B2D-AB51-021DEC46E5F0}" dt="2023-06-01T18:22:39.072" v="22" actId="20577"/>
        <pc:sldMkLst>
          <pc:docMk/>
          <pc:sldMk cId="648699259" sldId="259"/>
        </pc:sldMkLst>
      </pc:sldChg>
      <pc:sldChg chg="modNotesTx">
        <pc:chgData name="林胤宏" userId="0db0e926-2149-4ab2-a5ba-0202de5ca3e7" providerId="ADAL" clId="{8CB414DF-48ED-4B2D-AB51-021DEC46E5F0}" dt="2023-06-01T19:04:26.652" v="247" actId="20577"/>
        <pc:sldMkLst>
          <pc:docMk/>
          <pc:sldMk cId="180009142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791A-4DB7-4C47-831A-52BC4AE99C27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B1FE-16C6-4D53-9CAB-62E52FFBF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28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5b0499f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5b0499f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PCB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焊點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缺陷是電子設備高故障率的關鍵因素之一，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需要在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PCB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生產過程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自動缺陷檢測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，特別是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BGA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元件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通常在</a:t>
            </a:r>
            <a:r>
              <a:rPr lang="en-US" altLang="zh-TW" dirty="0"/>
              <a:t>AXI</a:t>
            </a:r>
            <a:r>
              <a:rPr lang="zh-TW" altLang="en-US" dirty="0"/>
              <a:t>檢測出缺陷焊點之後，會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交由專家進行人工檢測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，當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人工檢測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次數多時，將會十分耗時且費力，可能進而造成人工誤判。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因此我們想在人工檢測之前加入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AI-based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的缺陷檢測，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以大幅降低專家人工檢視的次數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，提供快速穩定的實時檢測。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這是我們的流程圖，首先是資料收集的部分，是由智邦所提供的</a:t>
            </a:r>
            <a:r>
              <a:rPr lang="en-US" altLang="zh-TW" dirty="0"/>
              <a:t>AXI</a:t>
            </a:r>
            <a:r>
              <a:rPr lang="zh-TW" altLang="en-US" dirty="0"/>
              <a:t>影像。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training set</a:t>
            </a:r>
            <a:r>
              <a:rPr lang="zh-TW" altLang="en-US" dirty="0"/>
              <a:t>做預處理並進行資料增強增加訓練資料數量，有焊點缺陷的圖片以及有</a:t>
            </a:r>
            <a:r>
              <a:rPr lang="en-US" altLang="zh-TW" dirty="0"/>
              <a:t>bounding box</a:t>
            </a:r>
            <a:r>
              <a:rPr lang="zh-TW" altLang="en-US" dirty="0"/>
              <a:t>座標和焊缺陷種類的</a:t>
            </a:r>
            <a:r>
              <a:rPr lang="en-US" altLang="zh-TW" dirty="0"/>
              <a:t>xml</a:t>
            </a:r>
            <a:r>
              <a:rPr lang="zh-TW" altLang="en-US" dirty="0"/>
              <a:t>檔輸入模型訓練，模型輸出則是預測缺陷種類和</a:t>
            </a:r>
            <a:r>
              <a:rPr lang="en-US" altLang="zh-TW" dirty="0"/>
              <a:t>bounding box</a:t>
            </a:r>
            <a:r>
              <a:rPr lang="zh-TW" altLang="en-US" dirty="0"/>
              <a:t>座標。</a:t>
            </a:r>
            <a:endParaRPr lang="en-US" altLang="zh-TW" dirty="0"/>
          </a:p>
          <a:p>
            <a:r>
              <a:rPr lang="zh-TW" altLang="en-US" dirty="0"/>
              <a:t>測試階段則是將圖片</a:t>
            </a:r>
            <a:r>
              <a:rPr lang="en-US" altLang="zh-TW" dirty="0"/>
              <a:t>overlap</a:t>
            </a:r>
            <a:r>
              <a:rPr lang="zh-TW" altLang="en-US" dirty="0"/>
              <a:t>切割成小圖，將每張小圖輸入模型預測，最後將所有檢測到的缺陷返回原來測試照片上的位置，以供人員判讀。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B1FE-16C6-4D53-9CAB-62E52FFBF5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14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5b0499f3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5b0499f3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主要分為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Backbone, Neck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以及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Head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三個部分。其中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Backbone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的作用是進行特徵萃取得到不同尺寸的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feature map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，架構是使用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CSPDarknet53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，接著輸入至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Neck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Neck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的功能用於整合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Backbone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不同尺寸的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feature map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，達到不同尺度的特徵融合。最後將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Neck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融合後的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feature map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輸入至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Head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，用於預測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bouding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box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和類別。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B1FE-16C6-4D53-9CAB-62E52FFBF5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64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Learning rate</a:t>
            </a:r>
            <a:r>
              <a:rPr lang="zh-TW" altLang="en-US" dirty="0"/>
              <a:t>設置上我們使用了</a:t>
            </a:r>
            <a:r>
              <a:rPr lang="en-US" altLang="zh-TW" dirty="0"/>
              <a:t>warm up</a:t>
            </a:r>
            <a:r>
              <a:rPr lang="zh-TW" altLang="en-US" dirty="0"/>
              <a:t>以及</a:t>
            </a:r>
            <a:r>
              <a:rPr lang="en-US" altLang="zh-TW" dirty="0"/>
              <a:t>cosine </a:t>
            </a:r>
            <a:r>
              <a:rPr lang="en-US" altLang="zh-TW" dirty="0" err="1"/>
              <a:t>deacy</a:t>
            </a:r>
            <a:r>
              <a:rPr lang="zh-TW" altLang="en-US" dirty="0"/>
              <a:t>的方法，</a:t>
            </a:r>
            <a:r>
              <a:rPr lang="en-US" altLang="zh-TW" dirty="0"/>
              <a:t>warmup</a:t>
            </a:r>
            <a:r>
              <a:rPr lang="zh-TW" altLang="en-US" dirty="0"/>
              <a:t>避免在訓練初期太劇烈的更新參數，</a:t>
            </a:r>
            <a:r>
              <a:rPr lang="en-US" altLang="zh-TW" dirty="0"/>
              <a:t>cosine decay</a:t>
            </a:r>
            <a:r>
              <a:rPr lang="zh-TW" altLang="en-US" dirty="0"/>
              <a:t>則相較於</a:t>
            </a:r>
            <a:r>
              <a:rPr lang="en-US" altLang="zh-TW" dirty="0"/>
              <a:t>step decay</a:t>
            </a:r>
            <a:r>
              <a:rPr lang="zh-TW" altLang="en-US" dirty="0"/>
              <a:t>有更平滑下降的特性，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有助於穩定模型的訓練。</a:t>
            </a:r>
            <a:endParaRPr lang="en-US" altLang="zh-TW" dirty="0"/>
          </a:p>
          <a:p>
            <a:r>
              <a:rPr lang="zh-TW" altLang="en-US" dirty="0"/>
              <a:t>除了前面提到的幾種</a:t>
            </a:r>
            <a:r>
              <a:rPr lang="en-US" altLang="zh-TW" dirty="0"/>
              <a:t>data augmentation</a:t>
            </a:r>
            <a:r>
              <a:rPr lang="zh-TW" altLang="en-US" dirty="0"/>
              <a:t>的方式外，</a:t>
            </a:r>
            <a:r>
              <a:rPr lang="en-US" altLang="zh-TW" dirty="0"/>
              <a:t>yolov4</a:t>
            </a:r>
            <a:r>
              <a:rPr lang="zh-TW" altLang="en-US" dirty="0"/>
              <a:t>還使用了一些</a:t>
            </a:r>
            <a:r>
              <a:rPr lang="en-US" altLang="zh-TW" dirty="0"/>
              <a:t>augmentation</a:t>
            </a:r>
            <a:r>
              <a:rPr lang="zh-TW" altLang="en-US" dirty="0"/>
              <a:t>的技巧，</a:t>
            </a:r>
            <a:r>
              <a:rPr lang="en-US" altLang="zh-TW" dirty="0" err="1"/>
              <a:t>mixup</a:t>
            </a:r>
            <a:r>
              <a:rPr lang="zh-TW" altLang="en-US" dirty="0"/>
              <a:t>會將兩張圖片隨機比例混和</a:t>
            </a:r>
            <a:r>
              <a:rPr lang="en-US" altLang="zh-TW" dirty="0"/>
              <a:t>(</a:t>
            </a:r>
            <a:r>
              <a:rPr lang="zh-TW" altLang="en-US" dirty="0"/>
              <a:t>分類結果按比例分配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mosaic</a:t>
            </a:r>
            <a:r>
              <a:rPr lang="zh-TW" altLang="en-US" dirty="0"/>
              <a:t>則是對四張圖像進行縮放或裁切之後再將它們拼接成一張圖，優點是能增加訓練資料的多樣性也能抑制模型對於</a:t>
            </a:r>
            <a:r>
              <a:rPr lang="en-US" altLang="zh-TW" dirty="0"/>
              <a:t>noise</a:t>
            </a:r>
            <a:r>
              <a:rPr lang="zh-TW" altLang="en-US" dirty="0"/>
              <a:t>或是異常樣本的敏感度</a:t>
            </a:r>
          </a:p>
          <a:p>
            <a:r>
              <a:rPr lang="en-US" altLang="zh-TW" dirty="0"/>
              <a:t>mosaic(</a:t>
            </a:r>
            <a:r>
              <a:rPr lang="zh-TW" altLang="en-US" dirty="0"/>
              <a:t>四張圖片拼接在一起變相地提高了</a:t>
            </a:r>
            <a:r>
              <a:rPr lang="en-US" altLang="zh-TW" dirty="0" err="1"/>
              <a:t>batch_size</a:t>
            </a:r>
            <a:r>
              <a:rPr lang="zh-TW" altLang="en-US" dirty="0"/>
              <a:t>，在進行</a:t>
            </a:r>
            <a:r>
              <a:rPr lang="en-US" altLang="zh-TW" dirty="0"/>
              <a:t>BN</a:t>
            </a:r>
            <a:r>
              <a:rPr lang="zh-TW" altLang="en-US" dirty="0"/>
              <a:t>操作時的時候可以更好的統計均值和方差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B1FE-16C6-4D53-9CAB-62E52FFBF5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8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說一下我們對於一張為之影像的做法，記錄下小圖左上角相對於大圖上的座標，一旦檢測</a:t>
            </a:r>
            <a:r>
              <a:rPr lang="zh-TW" altLang="en-US"/>
              <a:t>到缺陷，就可利用這個位置反推回原圖的座標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B1FE-16C6-4D53-9CAB-62E52FFBF5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8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透過這樣的模型將能降低人工檢測的時間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目前結果為僅為</a:t>
            </a:r>
            <a:r>
              <a:rPr lang="en-US" altLang="zh-TW" dirty="0"/>
              <a:t>13</a:t>
            </a:r>
            <a:r>
              <a:rPr lang="zh-TW" altLang="en-US" dirty="0"/>
              <a:t>張資料的結果，仍需持續增加</a:t>
            </a:r>
            <a:r>
              <a:rPr lang="en-US" altLang="zh-TW" dirty="0"/>
              <a:t>dataset</a:t>
            </a:r>
            <a:r>
              <a:rPr lang="zh-TW" altLang="en-US" dirty="0"/>
              <a:t>，以確保模型有更好的泛化性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增加不同種類的缺陷，進行多分類物件檢測任務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嘗試更新的物件檢測技術，以提升準確率或檢測效率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B1FE-16C6-4D53-9CAB-62E52FFBF5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4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54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18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617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49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7027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170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346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00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61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33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17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5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9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06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4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61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57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2161C-F214-45CF-A47E-892D48F61168}" type="datetimeFigureOut">
              <a:rPr lang="zh-TW" altLang="en-US" smtClean="0"/>
              <a:t>2023/6/1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E267BE-81A8-4EAF-9F40-5C1BD0B22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95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1127094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 Joints Defect Detection with </a:t>
            </a:r>
            <a:br>
              <a:rPr lang="en-US" altLang="zh-TW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YOLOv4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-1636483" y="3863894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311512040 </a:t>
            </a:r>
            <a:r>
              <a:rPr 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林胤宏</a:t>
            </a:r>
            <a:endParaRPr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311512022 </a:t>
            </a:r>
            <a:r>
              <a:rPr 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趙國良</a:t>
            </a:r>
            <a:endParaRPr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163795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</a:t>
            </a:r>
            <a:r>
              <a:rPr lang="zh-TW" altLang="en-US" sz="213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surface mount technology assembly line,</a:t>
            </a:r>
            <a:r>
              <a:rPr lang="zh-TW" altLang="en-US" sz="213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  <a:t>Automated X-Ray Inspection(AXI) is used to detect the solder joints of BGA. Solder joint defects could cause the instability of  PCB board.</a:t>
            </a:r>
          </a:p>
          <a:p>
            <a:pPr marL="380990" indent="-380990">
              <a:spcAft>
                <a:spcPts val="1600"/>
              </a:spcAft>
            </a:pP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  <a:t>Usually, solder joints that are detected as defect ones by AXI are sent to specialist for follow-up inspection. This may waste a lot of time, and some mistakes could happen due to the workload.</a:t>
            </a:r>
          </a:p>
          <a:p>
            <a:pPr marL="380990" indent="-380990">
              <a:spcAft>
                <a:spcPts val="1600"/>
              </a:spcAft>
            </a:pP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  <a:t>AI-based Method follow-up inspection is before the specialist </a:t>
            </a:r>
            <a:b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  <a:t>check-up, to reduce the workload of specialist and time of </a:t>
            </a:r>
            <a:b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sz="2133" dirty="0">
                <a:latin typeface="Times New Roman" panose="02020603050405020304" pitchFamily="18" charset="0"/>
                <a:ea typeface="標楷體" panose="03000509000000000000" pitchFamily="65" charset="-120"/>
              </a:rPr>
              <a:t>specialist check-up.</a:t>
            </a:r>
            <a:endParaRPr sz="2133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B3B259-C082-442F-9E90-792C644E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34" y="4037517"/>
            <a:ext cx="4349066" cy="2820483"/>
          </a:xfrm>
          <a:prstGeom prst="rect">
            <a:avLst/>
          </a:prstGeom>
        </p:spPr>
      </p:pic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E03DA27C-431C-482F-9B0B-BAA3CFCCD7BE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B4B4AA1-E366-4238-8B2E-54840F2D4491}"/>
              </a:ext>
            </a:extLst>
          </p:cNvPr>
          <p:cNvSpPr/>
          <p:nvPr/>
        </p:nvSpPr>
        <p:spPr>
          <a:xfrm>
            <a:off x="987869" y="3121032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Data collection</a:t>
            </a:r>
          </a:p>
          <a:p>
            <a:pPr algn="ctr"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&amp; </a:t>
            </a:r>
          </a:p>
          <a:p>
            <a:pPr algn="ctr"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Labelling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65DC4D2-F8E7-48C3-8057-8F8CD902B28B}"/>
              </a:ext>
            </a:extLst>
          </p:cNvPr>
          <p:cNvSpPr/>
          <p:nvPr/>
        </p:nvSpPr>
        <p:spPr>
          <a:xfrm>
            <a:off x="6077286" y="980484"/>
            <a:ext cx="5621316" cy="27049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214F88CA-6840-49BF-B473-2A3074126DAF}"/>
              </a:ext>
            </a:extLst>
          </p:cNvPr>
          <p:cNvSpPr txBox="1">
            <a:spLocks/>
          </p:cNvSpPr>
          <p:nvPr/>
        </p:nvSpPr>
        <p:spPr>
          <a:xfrm>
            <a:off x="234652" y="407784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2EAFFD59-72CF-44BC-89B5-22EC048A1AC7}"/>
              </a:ext>
            </a:extLst>
          </p:cNvPr>
          <p:cNvSpPr/>
          <p:nvPr/>
        </p:nvSpPr>
        <p:spPr>
          <a:xfrm rot="5400000">
            <a:off x="435845" y="3499307"/>
            <a:ext cx="892567" cy="246647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2188E36-FB16-4A7F-AF82-65BDCB3DF496}"/>
              </a:ext>
            </a:extLst>
          </p:cNvPr>
          <p:cNvSpPr txBox="1"/>
          <p:nvPr/>
        </p:nvSpPr>
        <p:spPr>
          <a:xfrm>
            <a:off x="477399" y="5238618"/>
            <a:ext cx="846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Dataset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標楷體"/>
            </a:endParaRPr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AB00DBD8-F5A9-4CD5-A3AD-09509FE4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2" y="1799040"/>
            <a:ext cx="1419080" cy="1265832"/>
          </a:xfrm>
          <a:prstGeom prst="rect">
            <a:avLst/>
          </a:prstGeom>
        </p:spPr>
      </p:pic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F5DF0445-421E-4B8B-99EB-8D32A2A738E7}"/>
              </a:ext>
            </a:extLst>
          </p:cNvPr>
          <p:cNvSpPr/>
          <p:nvPr/>
        </p:nvSpPr>
        <p:spPr>
          <a:xfrm>
            <a:off x="4341989" y="2354969"/>
            <a:ext cx="1469000" cy="246647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C20B9F0-62BC-412F-8EBF-B5DB479D4CAF}"/>
              </a:ext>
            </a:extLst>
          </p:cNvPr>
          <p:cNvSpPr txBox="1"/>
          <p:nvPr/>
        </p:nvSpPr>
        <p:spPr>
          <a:xfrm>
            <a:off x="340919" y="1386321"/>
            <a:ext cx="11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2.5D X-ray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標楷體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163B6FA-6AB4-4367-8D94-D917561146A8}"/>
              </a:ext>
            </a:extLst>
          </p:cNvPr>
          <p:cNvSpPr/>
          <p:nvPr/>
        </p:nvSpPr>
        <p:spPr>
          <a:xfrm>
            <a:off x="6224252" y="1021693"/>
            <a:ext cx="4207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kern="0" dirty="0">
                <a:latin typeface="Times New Roman"/>
                <a:ea typeface="標楷體"/>
              </a:rPr>
              <a:t>I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標楷體"/>
              </a:rPr>
              <a:t>nput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標楷體"/>
              </a:rPr>
              <a:t> :</a:t>
            </a:r>
            <a:endParaRPr lang="en-US" altLang="zh-TW" sz="1600" b="1" kern="0" noProof="0" dirty="0">
              <a:latin typeface="Times New Roman"/>
              <a:ea typeface="標楷體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</a:rPr>
              <a:t>Image includes defect solder joints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</a:rPr>
              <a:t>Xml</a:t>
            </a:r>
            <a:r>
              <a:rPr lang="zh-TW" altLang="en-US" sz="1600" kern="0" dirty="0">
                <a:solidFill>
                  <a:prstClr val="black"/>
                </a:solidFill>
                <a:latin typeface="Times New Roman"/>
                <a:ea typeface="標楷體"/>
              </a:rPr>
              <a:t> </a:t>
            </a:r>
            <a:r>
              <a:rPr lang="en-US" altLang="zh-TW" sz="1600" kern="0" dirty="0">
                <a:solidFill>
                  <a:prstClr val="black"/>
                </a:solidFill>
                <a:latin typeface="Times New Roman"/>
                <a:ea typeface="標楷體"/>
              </a:rPr>
              <a:t>file with bounding box and defect class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C10667-7E22-48B3-A83D-138D6EB83FA5}"/>
              </a:ext>
            </a:extLst>
          </p:cNvPr>
          <p:cNvSpPr/>
          <p:nvPr/>
        </p:nvSpPr>
        <p:spPr>
          <a:xfrm>
            <a:off x="10431687" y="2065402"/>
            <a:ext cx="9444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kern="0" dirty="0">
                <a:latin typeface="Times New Roman"/>
                <a:ea typeface="標楷體"/>
              </a:rPr>
              <a:t>O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標楷體"/>
              </a:rPr>
              <a:t>utput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標楷體"/>
              </a:rPr>
              <a:t> :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168A5B8-AD8B-4A2C-9FC2-54AAFDCB06B6}"/>
              </a:ext>
            </a:extLst>
          </p:cNvPr>
          <p:cNvSpPr/>
          <p:nvPr/>
        </p:nvSpPr>
        <p:spPr>
          <a:xfrm>
            <a:off x="8434555" y="2302998"/>
            <a:ext cx="1710813" cy="77183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Object Detection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Model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153F8AA9-E763-4CED-92F7-F967F9CF191A}"/>
              </a:ext>
            </a:extLst>
          </p:cNvPr>
          <p:cNvGrpSpPr/>
          <p:nvPr/>
        </p:nvGrpSpPr>
        <p:grpSpPr>
          <a:xfrm>
            <a:off x="10154730" y="2273218"/>
            <a:ext cx="1442566" cy="884536"/>
            <a:chOff x="9039689" y="3656866"/>
            <a:chExt cx="1442566" cy="884536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F9E3F6A-8756-4AE8-B961-4E3B2501AB3A}"/>
                </a:ext>
              </a:extLst>
            </p:cNvPr>
            <p:cNvSpPr/>
            <p:nvPr/>
          </p:nvSpPr>
          <p:spPr>
            <a:xfrm>
              <a:off x="9238637" y="3656866"/>
              <a:ext cx="1243618" cy="8845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Defect class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Bounding box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872318C-EABD-41E3-A4E9-9702F6CB5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689" y="4291508"/>
              <a:ext cx="276957" cy="573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168C52B1-15C0-4923-8E43-38BB335187DD}"/>
                </a:ext>
              </a:extLst>
            </p:cNvPr>
            <p:cNvCxnSpPr>
              <a:cxnSpLocks/>
            </p:cNvCxnSpPr>
            <p:nvPr/>
          </p:nvCxnSpPr>
          <p:spPr>
            <a:xfrm>
              <a:off x="9042885" y="3920842"/>
              <a:ext cx="2769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104" name="圖片 103">
            <a:extLst>
              <a:ext uri="{FF2B5EF4-FFF2-40B4-BE49-F238E27FC236}">
                <a16:creationId xmlns:a16="http://schemas.microsoft.com/office/drawing/2014/main" id="{B3037068-74A0-4136-9977-F9DA5C34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7" y="4190132"/>
            <a:ext cx="1074842" cy="1074741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1B8F281-C0C3-4EC6-9AA9-E53BAE085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844" y="1961867"/>
            <a:ext cx="579041" cy="57102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398F5508-7747-47FB-9D88-4A46B177F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44" y="2695428"/>
            <a:ext cx="581868" cy="66288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2D16BD7F-4F08-420A-B355-8E967102FB92}"/>
              </a:ext>
            </a:extLst>
          </p:cNvPr>
          <p:cNvSpPr txBox="1"/>
          <p:nvPr/>
        </p:nvSpPr>
        <p:spPr>
          <a:xfrm>
            <a:off x="6686886" y="3380022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</a:rPr>
              <a:t>.xml file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</a:endParaRP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5BC44866-946D-4578-938F-B66EE8B44E32}"/>
              </a:ext>
            </a:extLst>
          </p:cNvPr>
          <p:cNvCxnSpPr>
            <a:cxnSpLocks/>
          </p:cNvCxnSpPr>
          <p:nvPr/>
        </p:nvCxnSpPr>
        <p:spPr>
          <a:xfrm>
            <a:off x="7609186" y="2273218"/>
            <a:ext cx="483717" cy="2614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2D9759E2-F736-4D23-A4A5-137F9016202B}"/>
              </a:ext>
            </a:extLst>
          </p:cNvPr>
          <p:cNvCxnSpPr>
            <a:cxnSpLocks/>
          </p:cNvCxnSpPr>
          <p:nvPr/>
        </p:nvCxnSpPr>
        <p:spPr>
          <a:xfrm flipV="1">
            <a:off x="7637209" y="2869762"/>
            <a:ext cx="465056" cy="1829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4ADC7C50-39F3-42B6-9AA2-BBFA0BA32729}"/>
              </a:ext>
            </a:extLst>
          </p:cNvPr>
          <p:cNvSpPr txBox="1"/>
          <p:nvPr/>
        </p:nvSpPr>
        <p:spPr>
          <a:xfrm>
            <a:off x="5971637" y="6111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Model training</a:t>
            </a:r>
            <a:endParaRPr lang="zh-TW" altLang="en-US" dirty="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2BB675C-2E37-4BB5-8EBF-7D97B31F013A}"/>
              </a:ext>
            </a:extLst>
          </p:cNvPr>
          <p:cNvSpPr txBox="1"/>
          <p:nvPr/>
        </p:nvSpPr>
        <p:spPr>
          <a:xfrm>
            <a:off x="4209970" y="172051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kern="0" dirty="0">
                <a:solidFill>
                  <a:srgbClr val="0000FF"/>
                </a:solidFill>
                <a:latin typeface="Times New Roman"/>
                <a:ea typeface="標楷體"/>
              </a:rPr>
              <a:t>Preprocessing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 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kern="0" dirty="0">
                <a:solidFill>
                  <a:srgbClr val="0000FF"/>
                </a:solidFill>
                <a:latin typeface="Times New Roman"/>
                <a:ea typeface="標楷體"/>
              </a:rPr>
              <a:t>Augmentation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標楷體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A16A353-07DD-42C7-9DAE-B1416EFEF339}"/>
              </a:ext>
            </a:extLst>
          </p:cNvPr>
          <p:cNvSpPr txBox="1"/>
          <p:nvPr/>
        </p:nvSpPr>
        <p:spPr>
          <a:xfrm>
            <a:off x="1979005" y="4903520"/>
            <a:ext cx="171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rPr>
              <a:t>Testing image</a:t>
            </a:r>
            <a:endParaRPr lang="zh-TW" altLang="en-US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02B23525-C5FE-4795-8EED-D689DD286E99}"/>
              </a:ext>
            </a:extLst>
          </p:cNvPr>
          <p:cNvSpPr txBox="1"/>
          <p:nvPr/>
        </p:nvSpPr>
        <p:spPr>
          <a:xfrm>
            <a:off x="2578146" y="2188133"/>
            <a:ext cx="146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kern="0" dirty="0">
                <a:solidFill>
                  <a:srgbClr val="0000FF"/>
                </a:solidFill>
                <a:latin typeface="Times New Roman"/>
                <a:ea typeface="標楷體"/>
              </a:rPr>
              <a:t>Training set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7873140-1105-4704-832A-E73FA87AA23A}"/>
              </a:ext>
            </a:extLst>
          </p:cNvPr>
          <p:cNvGrpSpPr/>
          <p:nvPr/>
        </p:nvGrpSpPr>
        <p:grpSpPr>
          <a:xfrm>
            <a:off x="3441336" y="4020457"/>
            <a:ext cx="8391746" cy="2527257"/>
            <a:chOff x="3904704" y="3972375"/>
            <a:chExt cx="8391746" cy="2527257"/>
          </a:xfrm>
        </p:grpSpPr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BB828891-E0EA-4E1D-97C0-C2111386236B}"/>
                </a:ext>
              </a:extLst>
            </p:cNvPr>
            <p:cNvSpPr/>
            <p:nvPr/>
          </p:nvSpPr>
          <p:spPr>
            <a:xfrm>
              <a:off x="4065547" y="4970817"/>
              <a:ext cx="1023130" cy="246647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0A4B391-016F-4C79-8325-DD5F87E37472}"/>
                </a:ext>
              </a:extLst>
            </p:cNvPr>
            <p:cNvSpPr txBox="1"/>
            <p:nvPr/>
          </p:nvSpPr>
          <p:spPr>
            <a:xfrm>
              <a:off x="3904704" y="4558225"/>
              <a:ext cx="12474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0000FF"/>
                  </a:solidFill>
                  <a:latin typeface="Times New Roman"/>
                  <a:ea typeface="標楷體"/>
                </a:rPr>
                <a:t>Overlap-cut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標楷體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A5BA2178-8111-4196-BD77-8B6D038ED708}"/>
                </a:ext>
              </a:extLst>
            </p:cNvPr>
            <p:cNvSpPr/>
            <p:nvPr/>
          </p:nvSpPr>
          <p:spPr>
            <a:xfrm>
              <a:off x="6766759" y="4687182"/>
              <a:ext cx="1386764" cy="771832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  <a:cs typeface="+mn-cs"/>
                </a:rPr>
                <a:t> Object Detection</a:t>
              </a:r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  <a:cs typeface="+mn-cs"/>
                </a:rPr>
                <a:t> 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  <a:cs typeface="+mn-cs"/>
                </a:rPr>
                <a:t>Model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cxnSp>
          <p:nvCxnSpPr>
            <p:cNvPr id="131" name="直線單箭頭接點 130">
              <a:extLst>
                <a:ext uri="{FF2B5EF4-FFF2-40B4-BE49-F238E27FC236}">
                  <a16:creationId xmlns:a16="http://schemas.microsoft.com/office/drawing/2014/main" id="{84866E9F-4FD3-4103-A385-1EB480BD4A74}"/>
                </a:ext>
              </a:extLst>
            </p:cNvPr>
            <p:cNvCxnSpPr>
              <a:cxnSpLocks/>
            </p:cNvCxnSpPr>
            <p:nvPr/>
          </p:nvCxnSpPr>
          <p:spPr>
            <a:xfrm>
              <a:off x="6023457" y="5124773"/>
              <a:ext cx="578923" cy="240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2" name="直線單箭頭接點 131">
              <a:extLst>
                <a:ext uri="{FF2B5EF4-FFF2-40B4-BE49-F238E27FC236}">
                  <a16:creationId xmlns:a16="http://schemas.microsoft.com/office/drawing/2014/main" id="{E265B88A-D5D4-46C8-9C5B-77E131769862}"/>
                </a:ext>
              </a:extLst>
            </p:cNvPr>
            <p:cNvCxnSpPr>
              <a:cxnSpLocks/>
            </p:cNvCxnSpPr>
            <p:nvPr/>
          </p:nvCxnSpPr>
          <p:spPr>
            <a:xfrm>
              <a:off x="8178257" y="5108188"/>
              <a:ext cx="256298" cy="120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6AB65925-7AED-40C4-BE27-259A912D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0006" y="3972375"/>
              <a:ext cx="490983" cy="487698"/>
            </a:xfrm>
            <a:prstGeom prst="rect">
              <a:avLst/>
            </a:prstGeom>
          </p:spPr>
        </p:pic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C2D38939-8EBF-443D-8F64-4E4A5976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67" y="6011934"/>
              <a:ext cx="487698" cy="487698"/>
            </a:xfrm>
            <a:prstGeom prst="rect">
              <a:avLst/>
            </a:prstGeom>
          </p:spPr>
        </p:pic>
        <p:pic>
          <p:nvPicPr>
            <p:cNvPr id="139" name="圖片 138">
              <a:extLst>
                <a:ext uri="{FF2B5EF4-FFF2-40B4-BE49-F238E27FC236}">
                  <a16:creationId xmlns:a16="http://schemas.microsoft.com/office/drawing/2014/main" id="{511BFBD1-E04E-49D8-9D72-26E8DBC2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67" y="4922298"/>
              <a:ext cx="487698" cy="487698"/>
            </a:xfrm>
            <a:prstGeom prst="rect">
              <a:avLst/>
            </a:prstGeom>
          </p:spPr>
        </p:pic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6EA9E7BF-5AAE-4551-B7BA-861C5F4FACDA}"/>
                </a:ext>
              </a:extLst>
            </p:cNvPr>
            <p:cNvSpPr txBox="1"/>
            <p:nvPr/>
          </p:nvSpPr>
          <p:spPr>
            <a:xfrm>
              <a:off x="5386973" y="5625865"/>
              <a:ext cx="615553" cy="3576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2948E70F-E8D7-46B2-89CF-222AC86C7F65}"/>
                </a:ext>
              </a:extLst>
            </p:cNvPr>
            <p:cNvSpPr txBox="1"/>
            <p:nvPr/>
          </p:nvSpPr>
          <p:spPr>
            <a:xfrm>
              <a:off x="5176894" y="4439940"/>
              <a:ext cx="9983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600x600</a:t>
              </a:r>
              <a:endParaRPr lang="zh-TW" altLang="en-US" sz="1400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69020193-20A8-4379-A523-6BC9076398EC}"/>
                </a:ext>
              </a:extLst>
            </p:cNvPr>
            <p:cNvSpPr/>
            <p:nvPr/>
          </p:nvSpPr>
          <p:spPr>
            <a:xfrm>
              <a:off x="8516892" y="4794286"/>
              <a:ext cx="1251230" cy="58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Detection 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results</a:t>
              </a: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A352C902-1AE6-438C-943C-8C55BB4A8E56}"/>
                </a:ext>
              </a:extLst>
            </p:cNvPr>
            <p:cNvSpPr txBox="1"/>
            <p:nvPr/>
          </p:nvSpPr>
          <p:spPr>
            <a:xfrm>
              <a:off x="10832588" y="4747717"/>
              <a:ext cx="14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0000FF"/>
                  </a:solidFill>
                  <a:latin typeface="Times New Roman"/>
                  <a:ea typeface="標楷體"/>
                </a:rPr>
                <a:t>Return to </a:t>
              </a:r>
            </a:p>
            <a:p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標楷體"/>
                </a:rPr>
                <a:t>Testing image</a:t>
              </a:r>
              <a:endParaRPr lang="zh-TW" altLang="en-US" sz="1600" dirty="0"/>
            </a:p>
          </p:txBody>
        </p:sp>
        <p:sp>
          <p:nvSpPr>
            <p:cNvPr id="147" name="箭號: 向右 146">
              <a:extLst>
                <a:ext uri="{FF2B5EF4-FFF2-40B4-BE49-F238E27FC236}">
                  <a16:creationId xmlns:a16="http://schemas.microsoft.com/office/drawing/2014/main" id="{FD106B6E-B857-4356-B6F5-63A3550FBAE2}"/>
                </a:ext>
              </a:extLst>
            </p:cNvPr>
            <p:cNvSpPr/>
            <p:nvPr/>
          </p:nvSpPr>
          <p:spPr>
            <a:xfrm>
              <a:off x="9809458" y="4962990"/>
              <a:ext cx="1023130" cy="246647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E669003-0BAC-494A-B7D8-2A9B8DB627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5" b="5946"/>
          <a:stretch/>
        </p:blipFill>
        <p:spPr>
          <a:xfrm>
            <a:off x="10561033" y="5390202"/>
            <a:ext cx="1080235" cy="10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FB688F-92B7-4E08-B8AD-C78008398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6" y="5286266"/>
            <a:ext cx="1080494" cy="1080000"/>
          </a:xfrm>
          <a:prstGeom prst="rect">
            <a:avLst/>
          </a:prstGeom>
        </p:spPr>
      </p:pic>
      <p:sp>
        <p:nvSpPr>
          <p:cNvPr id="45" name="Google Shape;60;p14">
            <a:extLst>
              <a:ext uri="{FF2B5EF4-FFF2-40B4-BE49-F238E27FC236}">
                <a16:creationId xmlns:a16="http://schemas.microsoft.com/office/drawing/2014/main" id="{F3128557-1803-4DC1-B510-C0D713263E37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36349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395171"/>
            <a:ext cx="11615956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 high-resolution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X-ray image with size from about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2000x2000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14500x14500 </a:t>
            </a:r>
            <a:b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rovided by ACCTON TECHNOLOGY CORPORATION)</a:t>
            </a:r>
          </a:p>
          <a:p>
            <a:pPr marL="380990" indent="-380990">
              <a:spcAft>
                <a:spcPts val="1600"/>
              </a:spcAft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 Short</a:t>
            </a:r>
          </a:p>
          <a:p>
            <a:pPr marL="380990" indent="-380990">
              <a:spcAft>
                <a:spcPts val="1600"/>
              </a:spcAft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to Train/Test:11/2</a:t>
            </a:r>
          </a:p>
          <a:p>
            <a:pPr marL="380990" indent="-380990">
              <a:spcAft>
                <a:spcPts val="1600"/>
              </a:spcAft>
            </a:pP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preprocessing: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the </a:t>
            </a:r>
            <a:r>
              <a:rPr lang="en-US" altLang="zh-TW" sz="18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high-resolution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X-ray image to many small size image.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 the small size image which includes defect solder joints. (total 35 images)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augmentation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total 1680 images.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5B7B0D-C545-4685-BFA2-DB81C5A9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14" y="5393248"/>
            <a:ext cx="1440000" cy="14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EE466A-0A6C-44A3-8C2A-007A40DF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51" y="5392233"/>
            <a:ext cx="1440000" cy="14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ABFC93-B09D-4D85-B6CF-84F8B87B2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5392233"/>
            <a:ext cx="1440000" cy="14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5EE761-757D-4834-8948-83430BA7D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76" y="5392233"/>
            <a:ext cx="1440000" cy="144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7AE558-0318-44E0-8FA4-1CE0B985AF6A}"/>
              </a:ext>
            </a:extLst>
          </p:cNvPr>
          <p:cNvSpPr txBox="1"/>
          <p:nvPr/>
        </p:nvSpPr>
        <p:spPr>
          <a:xfrm>
            <a:off x="2287086" y="50239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Rotation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864A85-D19C-4EC6-9EFC-97CAE574981C}"/>
              </a:ext>
            </a:extLst>
          </p:cNvPr>
          <p:cNvSpPr txBox="1"/>
          <p:nvPr/>
        </p:nvSpPr>
        <p:spPr>
          <a:xfrm>
            <a:off x="3779889" y="5023916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flip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2B4767-2F4C-4D93-8C08-491D281CFBD7}"/>
              </a:ext>
            </a:extLst>
          </p:cNvPr>
          <p:cNvSpPr txBox="1"/>
          <p:nvPr/>
        </p:nvSpPr>
        <p:spPr>
          <a:xfrm>
            <a:off x="658547" y="50239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Original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E9A7A6D-BF02-474E-9373-03FCE4755198}"/>
              </a:ext>
            </a:extLst>
          </p:cNvPr>
          <p:cNvSpPr txBox="1"/>
          <p:nvPr/>
        </p:nvSpPr>
        <p:spPr>
          <a:xfrm>
            <a:off x="5418003" y="504309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84A133E-42B8-4F3D-BBAB-6C1E38020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94" y="5392233"/>
            <a:ext cx="1440000" cy="14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2CC8B4B-886C-4355-865D-0255F34A7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78" y="5397960"/>
            <a:ext cx="1440000" cy="1440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E24912C-6BB1-4A9E-8582-10CBEA036DF3}"/>
              </a:ext>
            </a:extLst>
          </p:cNvPr>
          <p:cNvSpPr txBox="1"/>
          <p:nvPr/>
        </p:nvSpPr>
        <p:spPr>
          <a:xfrm>
            <a:off x="7311702" y="504309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Brighter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D0DFD5A-44BB-4C58-9F77-A20E191932E9}"/>
              </a:ext>
            </a:extLst>
          </p:cNvPr>
          <p:cNvSpPr txBox="1"/>
          <p:nvPr/>
        </p:nvSpPr>
        <p:spPr>
          <a:xfrm>
            <a:off x="9048694" y="50430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Darker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DB2420A-2801-4628-882F-6DECAD25D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8" y="5389892"/>
            <a:ext cx="1440000" cy="144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256F7DB-8DA9-4C88-813E-BF79A9B19583}"/>
              </a:ext>
            </a:extLst>
          </p:cNvPr>
          <p:cNvSpPr txBox="1"/>
          <p:nvPr/>
        </p:nvSpPr>
        <p:spPr>
          <a:xfrm>
            <a:off x="10321716" y="5043099"/>
            <a:ext cx="170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Gaussian blur</a:t>
            </a:r>
            <a:endParaRPr lang="zh-TW" altLang="en-US" dirty="0"/>
          </a:p>
        </p:txBody>
      </p:sp>
      <p:sp>
        <p:nvSpPr>
          <p:cNvPr id="25" name="Google Shape;60;p14">
            <a:extLst>
              <a:ext uri="{FF2B5EF4-FFF2-40B4-BE49-F238E27FC236}">
                <a16:creationId xmlns:a16="http://schemas.microsoft.com/office/drawing/2014/main" id="{4A48AE50-4AB9-4476-85EA-6A94D22AC78C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>
            <a:extLst>
              <a:ext uri="{FF2B5EF4-FFF2-40B4-BE49-F238E27FC236}">
                <a16:creationId xmlns:a16="http://schemas.microsoft.com/office/drawing/2014/main" id="{3279A1D9-93FE-4239-A83C-DE5F7DD3F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"/>
          <a:stretch/>
        </p:blipFill>
        <p:spPr>
          <a:xfrm>
            <a:off x="0" y="1661767"/>
            <a:ext cx="7254365" cy="428460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F4708D76-740D-42C2-A0C2-A7E3653B61E4}"/>
              </a:ext>
            </a:extLst>
          </p:cNvPr>
          <p:cNvSpPr txBox="1"/>
          <p:nvPr/>
        </p:nvSpPr>
        <p:spPr>
          <a:xfrm>
            <a:off x="7332289" y="1814167"/>
            <a:ext cx="6237704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YOLOv4 consists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 CSPDarknet53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feature map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Neck: SPP , PAN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feature map and transmit to predict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Head: YOLOv3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90F9C26E-FC48-4A19-82CF-7EB1E26017DB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5C677A12-A18E-4381-A1DC-EE11F1827F33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57757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5FBE1A1-9208-4462-A663-9027716B6568}"/>
              </a:ext>
            </a:extLst>
          </p:cNvPr>
          <p:cNvSpPr txBox="1"/>
          <p:nvPr/>
        </p:nvSpPr>
        <p:spPr>
          <a:xfrm>
            <a:off x="1115567" y="1508253"/>
            <a:ext cx="3785616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Epoch: 800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0.01(cosine)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Mixup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Mosaic = 50%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1F1AE3-C859-4416-8FF6-2F9F62A56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7"/>
          <a:stretch/>
        </p:blipFill>
        <p:spPr>
          <a:xfrm>
            <a:off x="796491" y="3853575"/>
            <a:ext cx="4423767" cy="3004426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B44D18C0-84C2-48F4-99D4-15335C96C838}"/>
              </a:ext>
            </a:extLst>
          </p:cNvPr>
          <p:cNvGrpSpPr/>
          <p:nvPr/>
        </p:nvGrpSpPr>
        <p:grpSpPr>
          <a:xfrm>
            <a:off x="7947884" y="1045646"/>
            <a:ext cx="3844726" cy="2293651"/>
            <a:chOff x="5095735" y="2500182"/>
            <a:chExt cx="3844726" cy="229365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6B811DE-D377-4E77-B467-5475D8C6C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9"/>
            <a:stretch/>
          </p:blipFill>
          <p:spPr>
            <a:xfrm>
              <a:off x="5095735" y="2500182"/>
              <a:ext cx="2000529" cy="192431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DE1CC98-526F-4813-8F4F-0008F9F4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04"/>
            <a:stretch/>
          </p:blipFill>
          <p:spPr>
            <a:xfrm>
              <a:off x="7096265" y="2500182"/>
              <a:ext cx="1844196" cy="192431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E39660F-EAB4-408A-B2D7-40B38E5A1C33}"/>
                </a:ext>
              </a:extLst>
            </p:cNvPr>
            <p:cNvSpPr txBox="1"/>
            <p:nvPr/>
          </p:nvSpPr>
          <p:spPr>
            <a:xfrm>
              <a:off x="5489944" y="4424501"/>
              <a:ext cx="147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MixUp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B77F6D7-9056-4EF9-A40D-3D1FD6FDDF2E}"/>
                </a:ext>
              </a:extLst>
            </p:cNvPr>
            <p:cNvSpPr txBox="1"/>
            <p:nvPr/>
          </p:nvSpPr>
          <p:spPr>
            <a:xfrm>
              <a:off x="7461730" y="4424501"/>
              <a:ext cx="147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Mosaic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CCAFA1AA-331D-4744-AB62-8575F1CBCB11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14" name="image11.png">
            <a:extLst>
              <a:ext uri="{FF2B5EF4-FFF2-40B4-BE49-F238E27FC236}">
                <a16:creationId xmlns:a16="http://schemas.microsoft.com/office/drawing/2014/main" id="{55038DBA-A85E-4588-8804-B38457C3930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8123" y="3633215"/>
            <a:ext cx="3987242" cy="3183170"/>
          </a:xfrm>
          <a:prstGeom prst="rect">
            <a:avLst/>
          </a:prstGeom>
          <a:ln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4815F8A-A8DA-460A-8ED5-970E1DA404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6"/>
          <a:stretch/>
        </p:blipFill>
        <p:spPr>
          <a:xfrm>
            <a:off x="4464611" y="635974"/>
            <a:ext cx="3567577" cy="28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058409-EBD7-4403-ACDF-EDF4AC86E076}"/>
              </a:ext>
            </a:extLst>
          </p:cNvPr>
          <p:cNvSpPr txBox="1"/>
          <p:nvPr/>
        </p:nvSpPr>
        <p:spPr>
          <a:xfrm>
            <a:off x="495790" y="1809000"/>
            <a:ext cx="64130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prstClr val="black"/>
                </a:solidFill>
                <a:latin typeface="Times New Roman"/>
                <a:ea typeface="標楷體"/>
              </a:rPr>
              <a:t>AP of class</a:t>
            </a:r>
            <a:r>
              <a:rPr lang="en-US" altLang="zh-TW" sz="2000" b="1" dirty="0">
                <a:solidFill>
                  <a:prstClr val="black"/>
                </a:solidFill>
                <a:latin typeface="Times New Roman"/>
                <a:ea typeface="標楷體"/>
              </a:rPr>
              <a:t>:  </a:t>
            </a:r>
            <a:r>
              <a:rPr lang="zh-TW" altLang="en-US" sz="2000" dirty="0">
                <a:solidFill>
                  <a:prstClr val="black"/>
                </a:solidFill>
                <a:latin typeface="Times New Roman"/>
                <a:ea typeface="標楷體"/>
              </a:rPr>
              <a:t>AP =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  <a:ea typeface="標楷體"/>
              </a:rPr>
              <a:t>67.47</a:t>
            </a:r>
            <a:r>
              <a:rPr lang="zh-TW" altLang="en-US" sz="2000" dirty="0">
                <a:solidFill>
                  <a:prstClr val="black"/>
                </a:solidFill>
                <a:latin typeface="Times New Roman"/>
                <a:ea typeface="標楷體"/>
              </a:rPr>
              <a:t>%</a:t>
            </a:r>
            <a:endParaRPr lang="en-US" altLang="zh-TW" sz="2000" dirty="0">
              <a:solidFill>
                <a:prstClr val="black"/>
              </a:solidFill>
              <a:latin typeface="Times New Roman"/>
              <a:ea typeface="標楷體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sz="2000" b="1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430577-C355-4590-B894-4EB88B018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7" t="35664" r="38582" b="40755"/>
          <a:stretch/>
        </p:blipFill>
        <p:spPr>
          <a:xfrm>
            <a:off x="4928430" y="189000"/>
            <a:ext cx="3240000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FD63B1-6BCE-43A6-B682-5ADF5397E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0" r="66535" b="13794"/>
          <a:stretch/>
        </p:blipFill>
        <p:spPr>
          <a:xfrm>
            <a:off x="8330318" y="189000"/>
            <a:ext cx="3240000" cy="32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73B6EAE-9DEB-458F-8AD0-7B9F4E862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7" t="20068" r="33956" b="42467"/>
          <a:stretch/>
        </p:blipFill>
        <p:spPr>
          <a:xfrm>
            <a:off x="4928430" y="3505092"/>
            <a:ext cx="3240000" cy="32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BF351AB-BADF-4A83-8F7B-B12D4266D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20000" r="38889" b="40933"/>
          <a:stretch/>
        </p:blipFill>
        <p:spPr>
          <a:xfrm>
            <a:off x="8330318" y="3505092"/>
            <a:ext cx="3240000" cy="3240000"/>
          </a:xfrm>
          <a:prstGeom prst="rect">
            <a:avLst/>
          </a:prstGeom>
        </p:spPr>
      </p:pic>
      <p:sp>
        <p:nvSpPr>
          <p:cNvPr id="9" name="Google Shape;60;p14">
            <a:extLst>
              <a:ext uri="{FF2B5EF4-FFF2-40B4-BE49-F238E27FC236}">
                <a16:creationId xmlns:a16="http://schemas.microsoft.com/office/drawing/2014/main" id="{EA4F5B96-871C-465F-BE4C-DCCA5586A1DF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6181E9-2747-40D7-976C-FEA2B45DB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7" y="2436505"/>
            <a:ext cx="4225136" cy="3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7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>
            <a:extLst>
              <a:ext uri="{FF2B5EF4-FFF2-40B4-BE49-F238E27FC236}">
                <a16:creationId xmlns:a16="http://schemas.microsoft.com/office/drawing/2014/main" id="{EFBC038D-1B36-4E0B-BB1A-1829484B1941}"/>
              </a:ext>
            </a:extLst>
          </p:cNvPr>
          <p:cNvGrpSpPr/>
          <p:nvPr/>
        </p:nvGrpSpPr>
        <p:grpSpPr>
          <a:xfrm>
            <a:off x="411368" y="1509367"/>
            <a:ext cx="11674063" cy="5101962"/>
            <a:chOff x="412478" y="1177181"/>
            <a:chExt cx="11674063" cy="5101962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2D7E614-0B88-402E-BC73-147FE1735BB0}"/>
                </a:ext>
              </a:extLst>
            </p:cNvPr>
            <p:cNvSpPr txBox="1"/>
            <p:nvPr/>
          </p:nvSpPr>
          <p:spPr>
            <a:xfrm>
              <a:off x="412478" y="1177181"/>
              <a:ext cx="2549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rPr>
                <a:t>測試階段想</a:t>
              </a:r>
              <a:r>
                <a:rPr lang="zh-TW" altLang="en-US" sz="2200" b="1" kern="0" dirty="0">
                  <a:solidFill>
                    <a:prstClr val="black"/>
                  </a:solidFill>
                  <a:latin typeface="Times New Roman"/>
                  <a:ea typeface="標楷體"/>
                </a:rPr>
                <a:t>法</a:t>
              </a:r>
              <a:r>
                <a:rPr kumimoji="0" lang="en-US" altLang="zh-TW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rPr>
                <a:t>:</a:t>
              </a:r>
              <a:endPara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</a:endParaRP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1CA7928F-AC20-4558-A97C-ABD1205E8DC0}"/>
                </a:ext>
              </a:extLst>
            </p:cNvPr>
            <p:cNvGrpSpPr/>
            <p:nvPr/>
          </p:nvGrpSpPr>
          <p:grpSpPr>
            <a:xfrm>
              <a:off x="412478" y="1382220"/>
              <a:ext cx="11674063" cy="4896923"/>
              <a:chOff x="412478" y="1382220"/>
              <a:chExt cx="11674063" cy="4896923"/>
            </a:xfrm>
          </p:grpSpPr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0D1A924B-5048-4707-9C2C-88875F724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66" t="32523" r="19647" b="20346"/>
              <a:stretch/>
            </p:blipFill>
            <p:spPr>
              <a:xfrm>
                <a:off x="8456732" y="1382220"/>
                <a:ext cx="3019670" cy="1924191"/>
              </a:xfrm>
              <a:prstGeom prst="rect">
                <a:avLst/>
              </a:prstGeom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6DB8ED82-F5DF-4CE9-A663-F4C600D6B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662" y="1865310"/>
                <a:ext cx="2161931" cy="2161931"/>
              </a:xfrm>
              <a:prstGeom prst="rect">
                <a:avLst/>
              </a:prstGeom>
            </p:spPr>
          </p:pic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A65114C5-CC5A-49E2-8B6D-81D0546CA6D3}"/>
                  </a:ext>
                </a:extLst>
              </p:cNvPr>
              <p:cNvGrpSpPr/>
              <p:nvPr/>
            </p:nvGrpSpPr>
            <p:grpSpPr>
              <a:xfrm>
                <a:off x="412478" y="3698454"/>
                <a:ext cx="6205690" cy="655665"/>
                <a:chOff x="731246" y="3660120"/>
                <a:chExt cx="6205690" cy="655665"/>
              </a:xfrm>
            </p:grpSpPr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5DD8C2E8-F898-43A5-9A7D-3700D7554722}"/>
                    </a:ext>
                  </a:extLst>
                </p:cNvPr>
                <p:cNvSpPr txBox="1"/>
                <p:nvPr/>
              </p:nvSpPr>
              <p:spPr>
                <a:xfrm>
                  <a:off x="731246" y="3977231"/>
                  <a:ext cx="62056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3 s548dftv22000302_U34 SHORT_crop_1000_0.jpg</a:t>
                  </a: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F6DF2AEF-E643-40D3-9282-0650120AD460}"/>
                    </a:ext>
                  </a:extLst>
                </p:cNvPr>
                <p:cNvSpPr txBox="1"/>
                <p:nvPr/>
              </p:nvSpPr>
              <p:spPr>
                <a:xfrm>
                  <a:off x="4239588" y="3660120"/>
                  <a:ext cx="24509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y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C6FE0194-A67C-42BB-91F6-F46DA4560B02}"/>
                    </a:ext>
                  </a:extLst>
                </p:cNvPr>
                <p:cNvSpPr txBox="1"/>
                <p:nvPr/>
              </p:nvSpPr>
              <p:spPr>
                <a:xfrm>
                  <a:off x="4603425" y="3660120"/>
                  <a:ext cx="3582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x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</p:grpSp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1B9990E9-8543-4254-B6D4-68E103870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1228" y="3503011"/>
                <a:ext cx="0" cy="145917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63684C1-4110-45AC-8F61-82C567DA96BD}"/>
                  </a:ext>
                </a:extLst>
              </p:cNvPr>
              <p:cNvSpPr txBox="1"/>
              <p:nvPr/>
            </p:nvSpPr>
            <p:spPr>
              <a:xfrm>
                <a:off x="1916364" y="4340994"/>
                <a:ext cx="1414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predict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標楷體"/>
                </a:endParaRPr>
              </a:p>
            </p:txBody>
          </p: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F8DDFF4C-5DF9-44A5-B480-A1370FE01CDA}"/>
                  </a:ext>
                </a:extLst>
              </p:cNvPr>
              <p:cNvGrpSpPr/>
              <p:nvPr/>
            </p:nvGrpSpPr>
            <p:grpSpPr>
              <a:xfrm>
                <a:off x="1165880" y="5091043"/>
                <a:ext cx="4260915" cy="679892"/>
                <a:chOff x="2096484" y="5098193"/>
                <a:chExt cx="4233385" cy="679892"/>
              </a:xfrm>
            </p:grpSpPr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2EC5A97A-A557-40E7-AE21-216945CFB684}"/>
                    </a:ext>
                  </a:extLst>
                </p:cNvPr>
                <p:cNvSpPr txBox="1"/>
                <p:nvPr/>
              </p:nvSpPr>
              <p:spPr>
                <a:xfrm>
                  <a:off x="2096484" y="5098193"/>
                  <a:ext cx="42333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short 0.68' 416 458 482 524</a:t>
                  </a: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F1048905-D9AE-4750-9182-E5DBFA2C4387}"/>
                    </a:ext>
                  </a:extLst>
                </p:cNvPr>
                <p:cNvSpPr/>
                <p:nvPr/>
              </p:nvSpPr>
              <p:spPr>
                <a:xfrm>
                  <a:off x="3168032" y="5123151"/>
                  <a:ext cx="1649691" cy="3194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標楷體"/>
                    <a:cs typeface="+mn-cs"/>
                  </a:endParaRPr>
                </a:p>
              </p:txBody>
            </p:sp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30BB9A5B-06CD-458C-B8DB-6EEAF116D15E}"/>
                    </a:ext>
                  </a:extLst>
                </p:cNvPr>
                <p:cNvSpPr txBox="1"/>
                <p:nvPr/>
              </p:nvSpPr>
              <p:spPr>
                <a:xfrm>
                  <a:off x="3227619" y="5347198"/>
                  <a:ext cx="24509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y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C111FA89-3A1C-4352-9C6A-6F765F0E051D}"/>
                    </a:ext>
                  </a:extLst>
                </p:cNvPr>
                <p:cNvSpPr txBox="1"/>
                <p:nvPr/>
              </p:nvSpPr>
              <p:spPr>
                <a:xfrm>
                  <a:off x="4001779" y="5341398"/>
                  <a:ext cx="191345" cy="427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y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03867D84-3558-4F4D-BEE2-50B6CA537E94}"/>
                    </a:ext>
                  </a:extLst>
                </p:cNvPr>
                <p:cNvSpPr txBox="1"/>
                <p:nvPr/>
              </p:nvSpPr>
              <p:spPr>
                <a:xfrm>
                  <a:off x="3605975" y="5336569"/>
                  <a:ext cx="3582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x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121131C2-E6AA-4A6E-9B28-D5E04D2056BB}"/>
                    </a:ext>
                  </a:extLst>
                </p:cNvPr>
                <p:cNvSpPr txBox="1"/>
                <p:nvPr/>
              </p:nvSpPr>
              <p:spPr>
                <a:xfrm>
                  <a:off x="4376291" y="5347197"/>
                  <a:ext cx="3582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標楷體"/>
                    </a:rPr>
                    <a:t>x</a:t>
                  </a:r>
                  <a:endParaRPr kumimoji="0" lang="zh-TW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標楷體"/>
                  </a:endParaRPr>
                </a:p>
              </p:txBody>
            </p:sp>
          </p:grp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F285F70-7C84-469A-BFC7-85414B090DED}"/>
                  </a:ext>
                </a:extLst>
              </p:cNvPr>
              <p:cNvSpPr txBox="1"/>
              <p:nvPr/>
            </p:nvSpPr>
            <p:spPr>
              <a:xfrm>
                <a:off x="5372522" y="4801815"/>
                <a:ext cx="67140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        </a:t>
                </a: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endParaRPr>
              </a:p>
              <a:p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short 0.68’ 1416 458 1482 524</a:t>
                </a: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     </a:t>
                </a:r>
                <a:r>
                  <a:rPr kumimoji="0" lang="en-US" altLang="zh-TW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v.s</a:t>
                </a: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.</a:t>
                </a: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   </a:t>
                </a: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label   =   1425 458 1485 515  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標楷體"/>
                  </a:rPr>
                  <a:t>                      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標楷體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FED4ABF9-6D0A-4A76-9253-D9B7EA6AA9A4}"/>
                </a:ext>
              </a:extLst>
            </p:cNvPr>
            <p:cNvGrpSpPr/>
            <p:nvPr/>
          </p:nvGrpSpPr>
          <p:grpSpPr>
            <a:xfrm>
              <a:off x="5436345" y="1365547"/>
              <a:ext cx="2763960" cy="2763960"/>
              <a:chOff x="5499379" y="1479281"/>
              <a:chExt cx="2763960" cy="2763960"/>
            </a:xfrm>
          </p:grpSpPr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A9C6B3F0-5278-4B49-AEDB-E8C99EA45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9379" y="1479281"/>
                <a:ext cx="2763960" cy="2763960"/>
              </a:xfrm>
              <a:prstGeom prst="rect">
                <a:avLst/>
              </a:prstGeom>
            </p:spPr>
          </p:pic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79EDEA-F826-4400-A896-C8953A90C76E}"/>
                  </a:ext>
                </a:extLst>
              </p:cNvPr>
              <p:cNvSpPr/>
              <p:nvPr/>
            </p:nvSpPr>
            <p:spPr>
              <a:xfrm>
                <a:off x="6205360" y="3691767"/>
                <a:ext cx="123578" cy="155270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標楷體"/>
                  <a:cs typeface="+mn-cs"/>
                </a:endParaRPr>
              </a:p>
            </p:txBody>
          </p:sp>
        </p:grpSp>
      </p:grp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EF3688B2-2AFA-442D-973E-570D20D64580}"/>
              </a:ext>
            </a:extLst>
          </p:cNvPr>
          <p:cNvSpPr/>
          <p:nvPr/>
        </p:nvSpPr>
        <p:spPr>
          <a:xfrm rot="18336572">
            <a:off x="850328" y="1916482"/>
            <a:ext cx="88979" cy="374423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4C71E49-D231-458B-88FC-F4350ED028E5}"/>
              </a:ext>
            </a:extLst>
          </p:cNvPr>
          <p:cNvSpPr txBox="1"/>
          <p:nvPr/>
        </p:nvSpPr>
        <p:spPr>
          <a:xfrm>
            <a:off x="5263315" y="4382600"/>
            <a:ext cx="4260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/>
                <a:ea typeface="標楷體"/>
              </a:rPr>
              <a:t>3 s548dftv22000302_U34 SHORT.jpg</a:t>
            </a:r>
            <a:endParaRPr lang="zh-TW" altLang="en-US" sz="16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65E57E6-654D-4E12-A3B4-9194C7410DD1}"/>
              </a:ext>
            </a:extLst>
          </p:cNvPr>
          <p:cNvCxnSpPr>
            <a:cxnSpLocks/>
          </p:cNvCxnSpPr>
          <p:nvPr/>
        </p:nvCxnSpPr>
        <p:spPr>
          <a:xfrm>
            <a:off x="4072861" y="5607895"/>
            <a:ext cx="12985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293F717-05AE-4170-850D-63F20859B23E}"/>
              </a:ext>
            </a:extLst>
          </p:cNvPr>
          <p:cNvSpPr txBox="1"/>
          <p:nvPr/>
        </p:nvSpPr>
        <p:spPr>
          <a:xfrm>
            <a:off x="6264794" y="1311526"/>
            <a:ext cx="80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/>
                <a:ea typeface="標楷體"/>
              </a:rPr>
              <a:t>image</a:t>
            </a:r>
            <a:endParaRPr lang="zh-TW" altLang="en-US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9F5DBC2-A2DC-436C-A9D5-A93337A16062}"/>
              </a:ext>
            </a:extLst>
          </p:cNvPr>
          <p:cNvSpPr txBox="1"/>
          <p:nvPr/>
        </p:nvSpPr>
        <p:spPr>
          <a:xfrm>
            <a:off x="9469623" y="1355478"/>
            <a:ext cx="80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/>
                <a:ea typeface="標楷體"/>
              </a:rPr>
              <a:t>label</a:t>
            </a:r>
            <a:endParaRPr lang="zh-TW" altLang="en-US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30" name="Google Shape;60;p14">
            <a:extLst>
              <a:ext uri="{FF2B5EF4-FFF2-40B4-BE49-F238E27FC236}">
                <a16:creationId xmlns:a16="http://schemas.microsoft.com/office/drawing/2014/main" id="{E5C2DD77-24A3-44C1-A185-D2395B625E82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80009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51B2D8-C396-4748-A90A-560010154231}"/>
              </a:ext>
            </a:extLst>
          </p:cNvPr>
          <p:cNvSpPr txBox="1"/>
          <p:nvPr/>
        </p:nvSpPr>
        <p:spPr>
          <a:xfrm>
            <a:off x="1305039" y="1967024"/>
            <a:ext cx="9199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such a model, the time for manual inspection can be reduced.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result is only the result of 13 data, still need to continue to increase the dataset to ensure better generalization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different types of defects to perform multi-category object detection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newer object detection techniques to improve accuracy or detection efficiency.</a:t>
            </a:r>
          </a:p>
        </p:txBody>
      </p: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55E91485-88DE-4FBB-B81F-85D7AE316F1A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7401740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1921</TotalTime>
  <Words>988</Words>
  <Application>Microsoft Office PowerPoint</Application>
  <PresentationFormat>寬螢幕</PresentationFormat>
  <Paragraphs>113</Paragraphs>
  <Slides>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Söhne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Solder Joints Defect Detection with  YOLOv4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林胤宏</dc:creator>
  <cp:lastModifiedBy>林胤宏</cp:lastModifiedBy>
  <cp:revision>46</cp:revision>
  <dcterms:created xsi:type="dcterms:W3CDTF">2023-05-30T07:20:30Z</dcterms:created>
  <dcterms:modified xsi:type="dcterms:W3CDTF">2023-06-01T19:04:27Z</dcterms:modified>
</cp:coreProperties>
</file>